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0" r:id="rId4"/>
    <p:sldId id="262" r:id="rId5"/>
    <p:sldId id="264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5179" autoAdjust="0"/>
  </p:normalViewPr>
  <p:slideViewPr>
    <p:cSldViewPr snapToGrid="0">
      <p:cViewPr varScale="1">
        <p:scale>
          <a:sx n="82" d="100"/>
          <a:sy n="82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4D0929-FF30-4276-B878-115C660E0221}" type="datetimeFigureOut">
              <a:rPr lang="en-IN" smtClean="0"/>
              <a:t>10-04-2023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D2896B-069B-4847-8B35-DDC7C3B532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418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2c54ee34b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g22c54ee34b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41890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19092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15350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63236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26006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8217D-A25C-434F-B664-7451F2A3FEC3}" type="datetimeFigureOut">
              <a:rPr lang="en-IN" smtClean="0"/>
              <a:t>10-04-2023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761C-69E8-425B-8445-05877988B0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089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8217D-A25C-434F-B664-7451F2A3FEC3}" type="datetimeFigureOut">
              <a:rPr lang="en-IN" smtClean="0"/>
              <a:t>10-04-2023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761C-69E8-425B-8445-05877988B0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8073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8217D-A25C-434F-B664-7451F2A3FEC3}" type="datetimeFigureOut">
              <a:rPr lang="en-IN" smtClean="0"/>
              <a:t>10-04-2023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761C-69E8-425B-8445-05877988B0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5658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8217D-A25C-434F-B664-7451F2A3FEC3}" type="datetimeFigureOut">
              <a:rPr lang="en-IN" smtClean="0"/>
              <a:t>10-04-2023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761C-69E8-425B-8445-05877988B0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6312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8217D-A25C-434F-B664-7451F2A3FEC3}" type="datetimeFigureOut">
              <a:rPr lang="en-IN" smtClean="0"/>
              <a:t>10-04-2023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761C-69E8-425B-8445-05877988B0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2392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8217D-A25C-434F-B664-7451F2A3FEC3}" type="datetimeFigureOut">
              <a:rPr lang="en-IN" smtClean="0"/>
              <a:t>10-04-2023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761C-69E8-425B-8445-05877988B0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321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8217D-A25C-434F-B664-7451F2A3FEC3}" type="datetimeFigureOut">
              <a:rPr lang="en-IN" smtClean="0"/>
              <a:t>10-04-2023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761C-69E8-425B-8445-05877988B0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5503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8217D-A25C-434F-B664-7451F2A3FEC3}" type="datetimeFigureOut">
              <a:rPr lang="en-IN" smtClean="0"/>
              <a:t>10-04-2023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761C-69E8-425B-8445-05877988B0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0360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8217D-A25C-434F-B664-7451F2A3FEC3}" type="datetimeFigureOut">
              <a:rPr lang="en-IN" smtClean="0"/>
              <a:t>10-04-2023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761C-69E8-425B-8445-05877988B0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3331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8217D-A25C-434F-B664-7451F2A3FEC3}" type="datetimeFigureOut">
              <a:rPr lang="en-IN" smtClean="0"/>
              <a:t>10-04-2023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761C-69E8-425B-8445-05877988B0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3344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8217D-A25C-434F-B664-7451F2A3FEC3}" type="datetimeFigureOut">
              <a:rPr lang="en-IN" smtClean="0"/>
              <a:t>10-04-2023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761C-69E8-425B-8445-05877988B0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648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8217D-A25C-434F-B664-7451F2A3FEC3}" type="datetimeFigureOut">
              <a:rPr lang="en-IN" smtClean="0"/>
              <a:t>10-04-2023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B761C-69E8-425B-8445-05877988B0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3699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0489" y="1670756"/>
            <a:ext cx="9144000" cy="3769607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en-US" dirty="0" err="1">
                <a:latin typeface="Algerian"/>
                <a:ea typeface="Algerian"/>
                <a:cs typeface="Algerian"/>
                <a:sym typeface="Algerian"/>
              </a:rPr>
              <a:t>s</a:t>
            </a:r>
            <a:r>
              <a:rPr lang="en-US" smtClean="0">
                <a:latin typeface="Algerian"/>
                <a:ea typeface="Algerian"/>
                <a:cs typeface="Algerian"/>
                <a:sym typeface="Algerian"/>
              </a:rPr>
              <a:t>.roshni</a:t>
            </a:r>
            <a:r>
              <a:rPr lang="en-US" dirty="0" smtClean="0">
                <a:latin typeface="Algerian"/>
                <a:ea typeface="Algerian"/>
                <a:cs typeface="Algerian"/>
                <a:sym typeface="Algerian"/>
              </a:rPr>
              <a:t> </a:t>
            </a:r>
            <a:r>
              <a:rPr lang="en-US" dirty="0" smtClean="0">
                <a:latin typeface="Algerian"/>
                <a:ea typeface="Algerian"/>
                <a:cs typeface="Algerian"/>
                <a:sym typeface="Algerian"/>
              </a:rPr>
              <a:t/>
            </a:r>
            <a:br>
              <a:rPr lang="en-US" dirty="0" smtClean="0">
                <a:latin typeface="Algerian"/>
                <a:ea typeface="Algerian"/>
                <a:cs typeface="Algerian"/>
                <a:sym typeface="Algerian"/>
              </a:rPr>
            </a:br>
            <a:r>
              <a:rPr lang="en-US" dirty="0" smtClean="0">
                <a:latin typeface="Algerian"/>
                <a:ea typeface="Algerian"/>
                <a:cs typeface="Algerian"/>
                <a:sym typeface="Algerian"/>
              </a:rPr>
              <a:t>ASSISTANT PROFESSOR</a:t>
            </a:r>
            <a:br>
              <a:rPr lang="en-US" dirty="0" smtClean="0">
                <a:latin typeface="Algerian"/>
                <a:ea typeface="Algerian"/>
                <a:cs typeface="Algerian"/>
                <a:sym typeface="Algerian"/>
              </a:rPr>
            </a:br>
            <a:r>
              <a:rPr lang="en-US" dirty="0" err="1" smtClean="0">
                <a:latin typeface="Algerian"/>
                <a:ea typeface="Algerian"/>
                <a:cs typeface="Algerian"/>
                <a:sym typeface="Algerian"/>
              </a:rPr>
              <a:t>jamal</a:t>
            </a:r>
            <a:r>
              <a:rPr lang="en-US" dirty="0" smtClean="0">
                <a:latin typeface="Algerian"/>
                <a:ea typeface="Algerian"/>
                <a:cs typeface="Algerian"/>
                <a:sym typeface="Algerian"/>
              </a:rPr>
              <a:t> </a:t>
            </a:r>
            <a:r>
              <a:rPr lang="en-US" dirty="0" err="1" smtClean="0">
                <a:latin typeface="Algerian"/>
                <a:ea typeface="Algerian"/>
                <a:cs typeface="Algerian"/>
                <a:sym typeface="Algerian"/>
              </a:rPr>
              <a:t>mohammed</a:t>
            </a:r>
            <a:r>
              <a:rPr lang="en-US" dirty="0" smtClean="0">
                <a:latin typeface="Algerian"/>
                <a:ea typeface="Algerian"/>
                <a:cs typeface="Algerian"/>
                <a:sym typeface="Algerian"/>
              </a:rPr>
              <a:t> college </a:t>
            </a:r>
            <a:br>
              <a:rPr lang="en-US" dirty="0" smtClean="0">
                <a:latin typeface="Algerian"/>
                <a:ea typeface="Algerian"/>
                <a:cs typeface="Algerian"/>
                <a:sym typeface="Algerian"/>
              </a:rPr>
            </a:br>
            <a:r>
              <a:rPr lang="en-US" dirty="0" err="1" smtClean="0">
                <a:latin typeface="Algerian"/>
                <a:ea typeface="Algerian"/>
                <a:cs typeface="Algerian"/>
                <a:sym typeface="Algerian"/>
              </a:rPr>
              <a:t>trichy</a:t>
            </a:r>
            <a:r>
              <a:rPr lang="en-US" dirty="0" smtClean="0">
                <a:latin typeface="Algerian"/>
                <a:ea typeface="Algerian"/>
                <a:cs typeface="Algerian"/>
                <a:sym typeface="Algerian"/>
              </a:rPr>
              <a:t> -20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7298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6"/>
          <p:cNvSpPr txBox="1">
            <a:spLocks noGrp="1"/>
          </p:cNvSpPr>
          <p:nvPr>
            <p:ph type="subTitle" idx="1"/>
          </p:nvPr>
        </p:nvSpPr>
        <p:spPr>
          <a:xfrm>
            <a:off x="2147711" y="1340556"/>
            <a:ext cx="7854600" cy="485704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45700" rIns="18275" bIns="45700" rtlCol="0" anchor="t" anchorCtr="0">
            <a:normAutofit/>
          </a:bodyPr>
          <a:lstStyle/>
          <a:p>
            <a:pPr>
              <a:spcBef>
                <a:spcPts val="0"/>
              </a:spcBef>
              <a:buSzPts val="13110"/>
            </a:pPr>
            <a:r>
              <a:rPr lang="en-US" sz="13800" dirty="0">
                <a:solidFill>
                  <a:srgbClr val="00B0F0"/>
                </a:solidFill>
                <a:latin typeface="Algerian"/>
                <a:ea typeface="Algerian"/>
                <a:cs typeface="Algerian"/>
                <a:sym typeface="Algerian"/>
              </a:rPr>
              <a:t>FUTURE TENSE</a:t>
            </a:r>
            <a:endParaRPr sz="13800" dirty="0">
              <a:solidFill>
                <a:srgbClr val="00B0F0"/>
              </a:solidFill>
              <a:latin typeface="Algerian"/>
              <a:ea typeface="Algerian"/>
              <a:cs typeface="Algerian"/>
              <a:sym typeface="Algerian"/>
            </a:endParaRPr>
          </a:p>
        </p:txBody>
      </p:sp>
    </p:spTree>
    <p:extLst>
      <p:ext uri="{BB962C8B-B14F-4D97-AF65-F5344CB8AC3E}">
        <p14:creationId xmlns:p14="http://schemas.microsoft.com/office/powerpoint/2010/main" val="42614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7"/>
          <p:cNvSpPr txBox="1">
            <a:spLocks noGrp="1"/>
          </p:cNvSpPr>
          <p:nvPr>
            <p:ph type="body" idx="1"/>
          </p:nvPr>
        </p:nvSpPr>
        <p:spPr>
          <a:xfrm>
            <a:off x="1981200" y="1038578"/>
            <a:ext cx="8229600" cy="528602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/>
          <a:p>
            <a:pPr marL="274320" indent="-274320">
              <a:spcBef>
                <a:spcPts val="0"/>
              </a:spcBef>
              <a:buSzPts val="3800"/>
              <a:buChar char="⚫"/>
            </a:pPr>
            <a:r>
              <a:rPr lang="en-US" sz="4000" b="1" dirty="0">
                <a:solidFill>
                  <a:srgbClr val="FF0000"/>
                </a:solidFill>
              </a:rPr>
              <a:t>SIMPLE FUTURE TENSE</a:t>
            </a:r>
            <a:endParaRPr dirty="0"/>
          </a:p>
          <a:p>
            <a:pPr marL="274320" indent="-274320">
              <a:spcBef>
                <a:spcPts val="800"/>
              </a:spcBef>
              <a:buSzPts val="3800"/>
              <a:buNone/>
            </a:pPr>
            <a:r>
              <a:rPr lang="en-US" sz="4000" b="1" dirty="0">
                <a:solidFill>
                  <a:srgbClr val="92D050"/>
                </a:solidFill>
              </a:rPr>
              <a:t>		The action which will happen in the definite future.</a:t>
            </a:r>
            <a:endParaRPr dirty="0"/>
          </a:p>
          <a:p>
            <a:pPr marL="274320" indent="-274320">
              <a:spcBef>
                <a:spcPts val="800"/>
              </a:spcBef>
              <a:buSzPts val="3800"/>
              <a:buNone/>
            </a:pPr>
            <a:r>
              <a:rPr lang="en-US" sz="4000" b="1" dirty="0">
                <a:solidFill>
                  <a:srgbClr val="FF0000"/>
                </a:solidFill>
              </a:rPr>
              <a:t>FORMULA</a:t>
            </a:r>
            <a:endParaRPr dirty="0"/>
          </a:p>
          <a:p>
            <a:pPr marL="274320" indent="-274320">
              <a:spcBef>
                <a:spcPts val="800"/>
              </a:spcBef>
              <a:buSzPts val="3800"/>
              <a:buNone/>
            </a:pPr>
            <a:r>
              <a:rPr lang="en-US" sz="4000" b="1" dirty="0">
                <a:solidFill>
                  <a:srgbClr val="92D050"/>
                </a:solidFill>
              </a:rPr>
              <a:t>		</a:t>
            </a:r>
            <a:r>
              <a:rPr lang="en-US" sz="4000" b="1" dirty="0">
                <a:solidFill>
                  <a:srgbClr val="0070C0"/>
                </a:solidFill>
              </a:rPr>
              <a:t>N or P + Will/</a:t>
            </a:r>
            <a:r>
              <a:rPr lang="en-US" sz="4000" b="1" dirty="0" err="1">
                <a:solidFill>
                  <a:srgbClr val="0070C0"/>
                </a:solidFill>
              </a:rPr>
              <a:t>Shall+Verb</a:t>
            </a:r>
            <a:endParaRPr sz="4000" b="1" dirty="0">
              <a:solidFill>
                <a:srgbClr val="0070C0"/>
              </a:solidFill>
            </a:endParaRPr>
          </a:p>
          <a:p>
            <a:pPr marL="274320" indent="-274320">
              <a:spcBef>
                <a:spcPts val="800"/>
              </a:spcBef>
              <a:buSzPts val="3800"/>
              <a:buNone/>
            </a:pPr>
            <a:r>
              <a:rPr lang="en-US" sz="4000" b="1" dirty="0">
                <a:solidFill>
                  <a:srgbClr val="FF0000"/>
                </a:solidFill>
              </a:rPr>
              <a:t>EXAMPLE</a:t>
            </a:r>
            <a:endParaRPr dirty="0"/>
          </a:p>
          <a:p>
            <a:pPr marL="274320" indent="-274320">
              <a:spcBef>
                <a:spcPts val="800"/>
              </a:spcBef>
              <a:buSzPts val="3800"/>
              <a:buNone/>
            </a:pPr>
            <a:r>
              <a:rPr lang="en-US" sz="4000" b="1" dirty="0">
                <a:solidFill>
                  <a:srgbClr val="92D050"/>
                </a:solidFill>
              </a:rPr>
              <a:t>		</a:t>
            </a:r>
            <a:r>
              <a:rPr lang="en-US" sz="4000" b="1" u="sng" dirty="0">
                <a:solidFill>
                  <a:srgbClr val="92D050"/>
                </a:solidFill>
              </a:rPr>
              <a:t>He</a:t>
            </a:r>
            <a:r>
              <a:rPr lang="en-US" sz="4000" b="1" dirty="0">
                <a:solidFill>
                  <a:srgbClr val="92D050"/>
                </a:solidFill>
              </a:rPr>
              <a:t> </a:t>
            </a:r>
            <a:r>
              <a:rPr lang="en-US" sz="4000" b="1" u="sng" dirty="0">
                <a:solidFill>
                  <a:srgbClr val="92D050"/>
                </a:solidFill>
              </a:rPr>
              <a:t>will</a:t>
            </a:r>
            <a:r>
              <a:rPr lang="en-US" sz="4000" b="1" dirty="0">
                <a:solidFill>
                  <a:srgbClr val="92D050"/>
                </a:solidFill>
              </a:rPr>
              <a:t> </a:t>
            </a:r>
            <a:r>
              <a:rPr lang="en-US" sz="4000" b="1" u="sng" dirty="0">
                <a:solidFill>
                  <a:srgbClr val="92D050"/>
                </a:solidFill>
              </a:rPr>
              <a:t>come</a:t>
            </a:r>
            <a:r>
              <a:rPr lang="en-US" sz="4000" b="1" dirty="0">
                <a:solidFill>
                  <a:srgbClr val="92D050"/>
                </a:solidFill>
              </a:rPr>
              <a:t> tomorrow.</a:t>
            </a:r>
            <a:endParaRPr dirty="0"/>
          </a:p>
          <a:p>
            <a:pPr marL="274320" indent="-274320">
              <a:spcBef>
                <a:spcPts val="800"/>
              </a:spcBef>
              <a:buSzPts val="3800"/>
              <a:buNone/>
            </a:pPr>
            <a:r>
              <a:rPr lang="en-US" sz="4000" b="1" dirty="0">
                <a:solidFill>
                  <a:srgbClr val="92D050"/>
                </a:solidFill>
              </a:rPr>
              <a:t>		  S    FT     V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4581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body" idx="1"/>
          </p:nvPr>
        </p:nvSpPr>
        <p:spPr>
          <a:xfrm>
            <a:off x="1707445" y="1172308"/>
            <a:ext cx="8686800" cy="417341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 fontScale="92500" lnSpcReduction="10000"/>
          </a:bodyPr>
          <a:lstStyle/>
          <a:p>
            <a:pPr marL="274320" indent="-274320">
              <a:spcBef>
                <a:spcPts val="0"/>
              </a:spcBef>
              <a:buSzPts val="3420"/>
              <a:buChar char="⚫"/>
            </a:pPr>
            <a:r>
              <a:rPr lang="en-US" sz="3600" b="1" dirty="0">
                <a:solidFill>
                  <a:srgbClr val="FF0000"/>
                </a:solidFill>
              </a:rPr>
              <a:t>FUTURE CONTINUOUS TENSE</a:t>
            </a:r>
            <a:endParaRPr dirty="0"/>
          </a:p>
          <a:p>
            <a:pPr marL="274320" indent="-274320">
              <a:spcBef>
                <a:spcPts val="720"/>
              </a:spcBef>
              <a:buSzPts val="3420"/>
              <a:buNone/>
            </a:pPr>
            <a:r>
              <a:rPr lang="en-US" sz="3600" b="1" dirty="0">
                <a:solidFill>
                  <a:srgbClr val="00B050"/>
                </a:solidFill>
              </a:rPr>
              <a:t>		It indicates an action continuing at a point of time in future.</a:t>
            </a:r>
            <a:endParaRPr dirty="0"/>
          </a:p>
          <a:p>
            <a:pPr marL="274320" indent="-274320">
              <a:spcBef>
                <a:spcPts val="720"/>
              </a:spcBef>
              <a:buSzPts val="3420"/>
              <a:buNone/>
            </a:pPr>
            <a:r>
              <a:rPr lang="en-US" sz="3600" b="1" dirty="0">
                <a:solidFill>
                  <a:srgbClr val="FF0000"/>
                </a:solidFill>
              </a:rPr>
              <a:t>FORMULA</a:t>
            </a:r>
            <a:endParaRPr dirty="0"/>
          </a:p>
          <a:p>
            <a:pPr marL="274320" indent="-274320">
              <a:spcBef>
                <a:spcPts val="720"/>
              </a:spcBef>
              <a:buSzPts val="3420"/>
              <a:buNone/>
            </a:pPr>
            <a:r>
              <a:rPr lang="en-US" sz="3600" b="1" dirty="0">
                <a:solidFill>
                  <a:srgbClr val="00B050"/>
                </a:solidFill>
              </a:rPr>
              <a:t>		</a:t>
            </a:r>
            <a:r>
              <a:rPr lang="en-US" sz="3600" b="1" dirty="0">
                <a:solidFill>
                  <a:srgbClr val="0070C0"/>
                </a:solidFill>
              </a:rPr>
              <a:t>N or P +Will / Shall + be + </a:t>
            </a:r>
            <a:r>
              <a:rPr lang="en-US" sz="3600" b="1" dirty="0" err="1">
                <a:solidFill>
                  <a:srgbClr val="0070C0"/>
                </a:solidFill>
              </a:rPr>
              <a:t>V+ing</a:t>
            </a:r>
            <a:endParaRPr sz="3600" b="1" dirty="0">
              <a:solidFill>
                <a:srgbClr val="0070C0"/>
              </a:solidFill>
            </a:endParaRPr>
          </a:p>
          <a:p>
            <a:pPr marL="274320" indent="-274320">
              <a:spcBef>
                <a:spcPts val="720"/>
              </a:spcBef>
              <a:buSzPts val="3420"/>
              <a:buNone/>
            </a:pPr>
            <a:r>
              <a:rPr lang="en-US" sz="3600" b="1" dirty="0">
                <a:solidFill>
                  <a:srgbClr val="FF0000"/>
                </a:solidFill>
              </a:rPr>
              <a:t>EXAMPLE</a:t>
            </a:r>
            <a:endParaRPr dirty="0"/>
          </a:p>
          <a:p>
            <a:pPr marL="274320" indent="-274320">
              <a:spcBef>
                <a:spcPts val="720"/>
              </a:spcBef>
              <a:buSzPts val="3420"/>
              <a:buNone/>
            </a:pPr>
            <a:r>
              <a:rPr lang="en-US" sz="3600" b="1" dirty="0">
                <a:solidFill>
                  <a:srgbClr val="00B050"/>
                </a:solidFill>
              </a:rPr>
              <a:t>	</a:t>
            </a:r>
            <a:r>
              <a:rPr lang="en-US" sz="2400" b="1" u="sng" dirty="0">
                <a:solidFill>
                  <a:srgbClr val="00B050"/>
                </a:solidFill>
              </a:rPr>
              <a:t>They</a:t>
            </a:r>
            <a:r>
              <a:rPr lang="en-US" sz="2400" b="1" dirty="0">
                <a:solidFill>
                  <a:srgbClr val="00B050"/>
                </a:solidFill>
              </a:rPr>
              <a:t> </a:t>
            </a:r>
            <a:r>
              <a:rPr lang="en-US" sz="2400" b="1" u="sng" dirty="0">
                <a:solidFill>
                  <a:srgbClr val="00B050"/>
                </a:solidFill>
              </a:rPr>
              <a:t>will be</a:t>
            </a:r>
            <a:r>
              <a:rPr lang="en-US" sz="2400" b="1" dirty="0">
                <a:solidFill>
                  <a:srgbClr val="00B050"/>
                </a:solidFill>
              </a:rPr>
              <a:t>   </a:t>
            </a:r>
            <a:r>
              <a:rPr lang="en-US" sz="2400" b="1" u="sng" dirty="0">
                <a:solidFill>
                  <a:srgbClr val="00B050"/>
                </a:solidFill>
              </a:rPr>
              <a:t>writing</a:t>
            </a:r>
            <a:r>
              <a:rPr lang="en-US" sz="2400" b="1" dirty="0">
                <a:solidFill>
                  <a:srgbClr val="00B050"/>
                </a:solidFill>
              </a:rPr>
              <a:t> their examinations  next</a:t>
            </a:r>
            <a:endParaRPr dirty="0"/>
          </a:p>
          <a:p>
            <a:pPr marL="274320" indent="-274320">
              <a:spcBef>
                <a:spcPts val="480"/>
              </a:spcBef>
              <a:buSzPts val="2280"/>
              <a:buNone/>
            </a:pPr>
            <a:r>
              <a:rPr lang="en-US" sz="2400" b="1" dirty="0">
                <a:solidFill>
                  <a:srgbClr val="00B050"/>
                </a:solidFill>
              </a:rPr>
              <a:t>       S       FCT       </a:t>
            </a:r>
            <a:r>
              <a:rPr lang="en-US" sz="2400" b="1" dirty="0" err="1">
                <a:solidFill>
                  <a:srgbClr val="00B050"/>
                </a:solidFill>
              </a:rPr>
              <a:t>V+ing</a:t>
            </a:r>
            <a:endParaRPr sz="2400" b="1" dirty="0">
              <a:solidFill>
                <a:srgbClr val="00B050"/>
              </a:solidFill>
            </a:endParaRPr>
          </a:p>
          <a:p>
            <a:pPr marL="274320" indent="-274320">
              <a:spcBef>
                <a:spcPts val="480"/>
              </a:spcBef>
              <a:buSzPts val="2280"/>
              <a:buNone/>
            </a:pPr>
            <a:r>
              <a:rPr lang="en-US" sz="2400" b="1" dirty="0">
                <a:solidFill>
                  <a:srgbClr val="00B050"/>
                </a:solidFill>
              </a:rPr>
              <a:t> month.</a:t>
            </a:r>
            <a:endParaRPr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92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>
            <a:spLocks noGrp="1"/>
          </p:cNvSpPr>
          <p:nvPr>
            <p:ph type="body" idx="1"/>
          </p:nvPr>
        </p:nvSpPr>
        <p:spPr>
          <a:xfrm>
            <a:off x="1676400" y="855784"/>
            <a:ext cx="8452338" cy="529883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/>
          <a:p>
            <a:pPr marL="274320" indent="-274320">
              <a:spcBef>
                <a:spcPts val="0"/>
              </a:spcBef>
              <a:buSzPts val="3420"/>
              <a:buChar char="⚫"/>
            </a:pPr>
            <a:r>
              <a:rPr lang="en-US" sz="3600" b="1" dirty="0">
                <a:solidFill>
                  <a:srgbClr val="FF0000"/>
                </a:solidFill>
              </a:rPr>
              <a:t>FUTURE PERFECT TENSE</a:t>
            </a:r>
            <a:endParaRPr dirty="0"/>
          </a:p>
          <a:p>
            <a:pPr marL="274320" indent="-274320">
              <a:spcBef>
                <a:spcPts val="720"/>
              </a:spcBef>
              <a:buSzPts val="3420"/>
              <a:buNone/>
            </a:pPr>
            <a:r>
              <a:rPr lang="en-US" sz="3600" b="1" dirty="0">
                <a:solidFill>
                  <a:srgbClr val="00B050"/>
                </a:solidFill>
              </a:rPr>
              <a:t>		It indicates completion of an action in the future.</a:t>
            </a:r>
            <a:endParaRPr dirty="0"/>
          </a:p>
          <a:p>
            <a:pPr marL="274320" indent="-274320">
              <a:spcBef>
                <a:spcPts val="720"/>
              </a:spcBef>
              <a:buSzPts val="3420"/>
              <a:buNone/>
            </a:pPr>
            <a:r>
              <a:rPr lang="en-US" sz="3600" b="1" dirty="0">
                <a:solidFill>
                  <a:srgbClr val="FF0000"/>
                </a:solidFill>
              </a:rPr>
              <a:t>FORMULA</a:t>
            </a:r>
            <a:endParaRPr dirty="0"/>
          </a:p>
          <a:p>
            <a:pPr marL="274320" indent="-274320">
              <a:spcBef>
                <a:spcPts val="720"/>
              </a:spcBef>
              <a:buSzPts val="3420"/>
              <a:buNone/>
            </a:pPr>
            <a:r>
              <a:rPr lang="en-US" sz="3600" b="1" dirty="0">
                <a:solidFill>
                  <a:srgbClr val="00B050"/>
                </a:solidFill>
              </a:rPr>
              <a:t>		</a:t>
            </a:r>
            <a:r>
              <a:rPr lang="en-US" sz="3600" b="1" dirty="0">
                <a:solidFill>
                  <a:srgbClr val="0070C0"/>
                </a:solidFill>
              </a:rPr>
              <a:t>N or P + Will/Shall + Have + PP</a:t>
            </a:r>
            <a:endParaRPr dirty="0"/>
          </a:p>
          <a:p>
            <a:pPr marL="274320" indent="-274320">
              <a:spcBef>
                <a:spcPts val="720"/>
              </a:spcBef>
              <a:buSzPts val="3420"/>
              <a:buNone/>
            </a:pPr>
            <a:r>
              <a:rPr lang="en-US" sz="3600" b="1" dirty="0">
                <a:solidFill>
                  <a:srgbClr val="FF0000"/>
                </a:solidFill>
              </a:rPr>
              <a:t>EXAMPLE</a:t>
            </a:r>
            <a:endParaRPr dirty="0"/>
          </a:p>
          <a:p>
            <a:pPr marL="274320" indent="-274320">
              <a:spcBef>
                <a:spcPts val="720"/>
              </a:spcBef>
              <a:buSzPts val="3420"/>
              <a:buNone/>
            </a:pPr>
            <a:r>
              <a:rPr lang="en-US" sz="3600" b="1" dirty="0">
                <a:solidFill>
                  <a:srgbClr val="00B050"/>
                </a:solidFill>
              </a:rPr>
              <a:t>          </a:t>
            </a:r>
            <a:r>
              <a:rPr lang="en-US" sz="3600" b="1" u="sng" dirty="0">
                <a:solidFill>
                  <a:srgbClr val="00B050"/>
                </a:solidFill>
              </a:rPr>
              <a:t>You</a:t>
            </a:r>
            <a:r>
              <a:rPr lang="en-US" sz="3600" b="1" dirty="0">
                <a:solidFill>
                  <a:srgbClr val="00B050"/>
                </a:solidFill>
              </a:rPr>
              <a:t> </a:t>
            </a:r>
            <a:r>
              <a:rPr lang="en-US" sz="3600" b="1" u="sng" dirty="0">
                <a:solidFill>
                  <a:srgbClr val="00B050"/>
                </a:solidFill>
              </a:rPr>
              <a:t>will have</a:t>
            </a:r>
            <a:r>
              <a:rPr lang="en-US" sz="3600" b="1" dirty="0">
                <a:solidFill>
                  <a:srgbClr val="00B050"/>
                </a:solidFill>
              </a:rPr>
              <a:t>   </a:t>
            </a:r>
            <a:r>
              <a:rPr lang="en-US" sz="3600" b="1" u="sng" dirty="0">
                <a:solidFill>
                  <a:srgbClr val="00B050"/>
                </a:solidFill>
              </a:rPr>
              <a:t>completed</a:t>
            </a:r>
            <a:r>
              <a:rPr lang="en-US" sz="3600" b="1" dirty="0">
                <a:solidFill>
                  <a:srgbClr val="00B050"/>
                </a:solidFill>
              </a:rPr>
              <a:t> Your </a:t>
            </a:r>
            <a:endParaRPr dirty="0"/>
          </a:p>
          <a:p>
            <a:pPr marL="274320" indent="-274320">
              <a:spcBef>
                <a:spcPts val="720"/>
              </a:spcBef>
              <a:buSzPts val="3420"/>
              <a:buNone/>
            </a:pPr>
            <a:r>
              <a:rPr lang="en-US" sz="3600" b="1" dirty="0">
                <a:solidFill>
                  <a:srgbClr val="00B050"/>
                </a:solidFill>
              </a:rPr>
              <a:t>             S       FPT              PP</a:t>
            </a:r>
            <a:endParaRPr sz="3600" b="1" dirty="0">
              <a:solidFill>
                <a:srgbClr val="00B050"/>
              </a:solidFill>
            </a:endParaRPr>
          </a:p>
          <a:p>
            <a:pPr marL="274320" indent="-274320">
              <a:spcBef>
                <a:spcPts val="720"/>
              </a:spcBef>
              <a:buSzPts val="3420"/>
              <a:buNone/>
            </a:pPr>
            <a:r>
              <a:rPr lang="en-US" sz="3600" b="1" dirty="0">
                <a:solidFill>
                  <a:srgbClr val="00B050"/>
                </a:solidFill>
              </a:rPr>
              <a:t>studies in 2023.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4745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0"/>
          <p:cNvSpPr txBox="1">
            <a:spLocks noGrp="1"/>
          </p:cNvSpPr>
          <p:nvPr>
            <p:ph type="body" idx="1"/>
          </p:nvPr>
        </p:nvSpPr>
        <p:spPr>
          <a:xfrm>
            <a:off x="1981200" y="1101968"/>
            <a:ext cx="8229600" cy="439615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/>
          <a:p>
            <a:pPr marL="274320" indent="-274320">
              <a:spcBef>
                <a:spcPts val="0"/>
              </a:spcBef>
              <a:buSzPts val="3040"/>
              <a:buChar char="⚫"/>
            </a:pPr>
            <a:r>
              <a:rPr lang="en-US" sz="3200" b="1" dirty="0">
                <a:solidFill>
                  <a:srgbClr val="FF0000"/>
                </a:solidFill>
              </a:rPr>
              <a:t>FUTURE PERFECT CONTINUOUS TENSE</a:t>
            </a:r>
            <a:endParaRPr dirty="0"/>
          </a:p>
          <a:p>
            <a:pPr marL="274320" indent="-274320">
              <a:spcBef>
                <a:spcPts val="640"/>
              </a:spcBef>
              <a:buSzPts val="3040"/>
              <a:buNone/>
            </a:pPr>
            <a:r>
              <a:rPr lang="en-US" sz="3200" b="1" dirty="0"/>
              <a:t>		</a:t>
            </a:r>
            <a:r>
              <a:rPr lang="en-US" sz="3200" b="1" dirty="0">
                <a:solidFill>
                  <a:srgbClr val="00B050"/>
                </a:solidFill>
              </a:rPr>
              <a:t>The action which will be continuing in the future for a long time .</a:t>
            </a:r>
            <a:endParaRPr dirty="0"/>
          </a:p>
          <a:p>
            <a:pPr marL="274320" indent="-274320">
              <a:spcBef>
                <a:spcPts val="640"/>
              </a:spcBef>
              <a:buSzPts val="3040"/>
              <a:buNone/>
            </a:pPr>
            <a:r>
              <a:rPr lang="en-US" sz="3200" b="1" dirty="0">
                <a:solidFill>
                  <a:srgbClr val="FF0000"/>
                </a:solidFill>
              </a:rPr>
              <a:t>FORMULA</a:t>
            </a:r>
            <a:endParaRPr dirty="0"/>
          </a:p>
          <a:p>
            <a:pPr marL="274320" indent="-274320">
              <a:spcBef>
                <a:spcPts val="640"/>
              </a:spcBef>
              <a:buSzPts val="3040"/>
              <a:buNone/>
            </a:pPr>
            <a:r>
              <a:rPr lang="en-US" sz="3200" b="1" dirty="0"/>
              <a:t>	</a:t>
            </a:r>
            <a:r>
              <a:rPr lang="en-US" sz="3200" b="1" dirty="0">
                <a:solidFill>
                  <a:srgbClr val="0070C0"/>
                </a:solidFill>
              </a:rPr>
              <a:t>N or P + Will /Shall + have + been + V+ </a:t>
            </a:r>
            <a:r>
              <a:rPr lang="en-US" sz="3200" b="1" dirty="0" err="1">
                <a:solidFill>
                  <a:srgbClr val="0070C0"/>
                </a:solidFill>
              </a:rPr>
              <a:t>ing</a:t>
            </a:r>
            <a:endParaRPr sz="3200" b="1" dirty="0">
              <a:solidFill>
                <a:srgbClr val="0070C0"/>
              </a:solidFill>
            </a:endParaRPr>
          </a:p>
          <a:p>
            <a:pPr marL="274320" indent="-274320">
              <a:spcBef>
                <a:spcPts val="480"/>
              </a:spcBef>
              <a:buSzPts val="2280"/>
              <a:buNone/>
            </a:pPr>
            <a:r>
              <a:rPr lang="en-US" sz="2400" b="1" dirty="0">
                <a:solidFill>
                  <a:srgbClr val="FF0000"/>
                </a:solidFill>
              </a:rPr>
              <a:t>EXAMPLE</a:t>
            </a:r>
            <a:endParaRPr dirty="0"/>
          </a:p>
          <a:p>
            <a:pPr marL="274320" indent="-274320">
              <a:spcBef>
                <a:spcPts val="480"/>
              </a:spcBef>
              <a:buSzPts val="2280"/>
              <a:buNone/>
            </a:pPr>
            <a:r>
              <a:rPr lang="en-US" sz="2400" b="1" dirty="0"/>
              <a:t> </a:t>
            </a:r>
            <a:r>
              <a:rPr lang="en-US" sz="2400" b="1" u="sng" dirty="0">
                <a:solidFill>
                  <a:srgbClr val="00B050"/>
                </a:solidFill>
              </a:rPr>
              <a:t>By next month</a:t>
            </a:r>
            <a:r>
              <a:rPr lang="en-US" sz="2400" b="1" dirty="0">
                <a:solidFill>
                  <a:srgbClr val="00B050"/>
                </a:solidFill>
              </a:rPr>
              <a:t>, </a:t>
            </a:r>
            <a:r>
              <a:rPr lang="en-US" sz="2400" b="1" u="sng" dirty="0">
                <a:solidFill>
                  <a:srgbClr val="00B050"/>
                </a:solidFill>
              </a:rPr>
              <a:t>my friend</a:t>
            </a:r>
            <a:r>
              <a:rPr lang="en-US" sz="2400" b="1" dirty="0">
                <a:solidFill>
                  <a:srgbClr val="00B050"/>
                </a:solidFill>
              </a:rPr>
              <a:t> </a:t>
            </a:r>
            <a:r>
              <a:rPr lang="en-US" sz="2400" b="1" u="sng" dirty="0">
                <a:solidFill>
                  <a:srgbClr val="00B050"/>
                </a:solidFill>
              </a:rPr>
              <a:t>will have been living </a:t>
            </a:r>
            <a:r>
              <a:rPr lang="en-US" sz="2400" b="1" dirty="0">
                <a:solidFill>
                  <a:srgbClr val="00B050"/>
                </a:solidFill>
              </a:rPr>
              <a:t>in New  </a:t>
            </a:r>
            <a:endParaRPr dirty="0"/>
          </a:p>
          <a:p>
            <a:pPr marL="274320" indent="-274320">
              <a:spcBef>
                <a:spcPts val="480"/>
              </a:spcBef>
              <a:buSzPts val="2280"/>
              <a:buNone/>
            </a:pPr>
            <a:r>
              <a:rPr lang="en-US" sz="2400" b="1" dirty="0">
                <a:solidFill>
                  <a:srgbClr val="00B050"/>
                </a:solidFill>
              </a:rPr>
              <a:t>       FT                          S              FPCT</a:t>
            </a:r>
            <a:endParaRPr sz="2400" b="1" dirty="0">
              <a:solidFill>
                <a:srgbClr val="00B050"/>
              </a:solidFill>
            </a:endParaRPr>
          </a:p>
          <a:p>
            <a:pPr marL="274320" indent="-274320">
              <a:spcBef>
                <a:spcPts val="480"/>
              </a:spcBef>
              <a:buSzPts val="2280"/>
              <a:buNone/>
            </a:pPr>
            <a:r>
              <a:rPr lang="en-US" sz="2400" b="1" dirty="0">
                <a:solidFill>
                  <a:srgbClr val="00B050"/>
                </a:solidFill>
              </a:rPr>
              <a:t> Zealand for ten years</a:t>
            </a:r>
            <a:r>
              <a:rPr lang="en-US" sz="2400" b="1" dirty="0"/>
              <a:t>.</a:t>
            </a:r>
            <a:endParaRPr sz="2400" b="1" dirty="0"/>
          </a:p>
        </p:txBody>
      </p:sp>
    </p:spTree>
    <p:extLst>
      <p:ext uri="{BB962C8B-B14F-4D97-AF65-F5344CB8AC3E}">
        <p14:creationId xmlns:p14="http://schemas.microsoft.com/office/powerpoint/2010/main" val="286923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33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Algerian</vt:lpstr>
      <vt:lpstr>Arial</vt:lpstr>
      <vt:lpstr>Calibri</vt:lpstr>
      <vt:lpstr>Calibri Light</vt:lpstr>
      <vt:lpstr>Office Theme</vt:lpstr>
      <vt:lpstr>s.roshni  ASSISTANT PROFESSOR jamal mohammed college  trichy -20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d.roshni  ASSISTANT PROFESSOR jamal mohammed college  trichy -20</dc:title>
  <dc:creator>Microsoft account</dc:creator>
  <cp:lastModifiedBy>Microsoft account</cp:lastModifiedBy>
  <cp:revision>2</cp:revision>
  <dcterms:created xsi:type="dcterms:W3CDTF">2023-04-10T03:41:48Z</dcterms:created>
  <dcterms:modified xsi:type="dcterms:W3CDTF">2023-04-10T04:55:15Z</dcterms:modified>
</cp:coreProperties>
</file>